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f802ffe3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f802ffe3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f802ffe3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f802ffe3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f802ffe3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f802ffe3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f802ffe3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f802ffe3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f802ffe3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f802ffe3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f802ffe3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f802ffe3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f802ffe3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f802ffe3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f802ffe3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f802ffe3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f802ffe3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f802ffe3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edium.com/data-science-in-your-pocket/understanding-cyclegans-using-examples-codes-f5d6e1a47048" TargetMode="External"/><Relationship Id="rId4" Type="http://schemas.openxmlformats.org/officeDocument/2006/relationships/hyperlink" Target="https://www.kaggle.com/datasets/balraj98/summer2winter-yosemite" TargetMode="External"/><Relationship Id="rId5" Type="http://schemas.openxmlformats.org/officeDocument/2006/relationships/hyperlink" Target="https://www.kaggle.com/code/balraj98/unet-for-segmenting-bob-ross-paintings-pytorch" TargetMode="External"/><Relationship Id="rId6" Type="http://schemas.openxmlformats.org/officeDocument/2006/relationships/hyperlink" Target="https://www.kaggle.com/datasets/residentmario/segmented-bob-ross-images" TargetMode="External"/><Relationship Id="rId7" Type="http://schemas.openxmlformats.org/officeDocument/2006/relationships/hyperlink" Target="https://towardsdatascience.com/understanding-semantic-segmentation-with-unet-6be4f42d4b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Final Project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CycleGAN &amp; UNet Semantic Segmentation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4450300" y="3347435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By: Qianzhe (Jason) Wang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1839925" y="1533425"/>
            <a:ext cx="9762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S</a:t>
            </a:r>
            <a:endParaRPr/>
          </a:p>
        </p:txBody>
      </p:sp>
      <p:cxnSp>
        <p:nvCxnSpPr>
          <p:cNvPr id="73" name="Google Shape;73;p14"/>
          <p:cNvCxnSpPr/>
          <p:nvPr/>
        </p:nvCxnSpPr>
        <p:spPr>
          <a:xfrm>
            <a:off x="2841650" y="1880175"/>
            <a:ext cx="69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4"/>
          <p:cNvSpPr/>
          <p:nvPr/>
        </p:nvSpPr>
        <p:spPr>
          <a:xfrm>
            <a:off x="3560775" y="1533425"/>
            <a:ext cx="11175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Generator1 (S2W)</a:t>
            </a:r>
            <a:endParaRPr/>
          </a:p>
        </p:txBody>
      </p:sp>
      <p:cxnSp>
        <p:nvCxnSpPr>
          <p:cNvPr id="75" name="Google Shape;75;p14"/>
          <p:cNvCxnSpPr/>
          <p:nvPr/>
        </p:nvCxnSpPr>
        <p:spPr>
          <a:xfrm>
            <a:off x="4691000" y="1880175"/>
            <a:ext cx="97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4"/>
          <p:cNvSpPr/>
          <p:nvPr/>
        </p:nvSpPr>
        <p:spPr>
          <a:xfrm>
            <a:off x="5641375" y="1533425"/>
            <a:ext cx="976200" cy="70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G1 (W)</a:t>
            </a:r>
            <a:endParaRPr/>
          </a:p>
        </p:txBody>
      </p:sp>
      <p:cxnSp>
        <p:nvCxnSpPr>
          <p:cNvPr id="77" name="Google Shape;77;p14"/>
          <p:cNvCxnSpPr>
            <a:stCxn id="76" idx="3"/>
          </p:cNvCxnSpPr>
          <p:nvPr/>
        </p:nvCxnSpPr>
        <p:spPr>
          <a:xfrm flipH="1" rot="10800000">
            <a:off x="6617575" y="1873925"/>
            <a:ext cx="617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" name="Google Shape;78;p14"/>
          <p:cNvSpPr/>
          <p:nvPr/>
        </p:nvSpPr>
        <p:spPr>
          <a:xfrm>
            <a:off x="7235275" y="1571975"/>
            <a:ext cx="1335600" cy="54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Discriminator1</a:t>
            </a:r>
            <a:endParaRPr/>
          </a:p>
        </p:txBody>
      </p:sp>
      <p:cxnSp>
        <p:nvCxnSpPr>
          <p:cNvPr id="79" name="Google Shape;79;p14"/>
          <p:cNvCxnSpPr/>
          <p:nvPr/>
        </p:nvCxnSpPr>
        <p:spPr>
          <a:xfrm>
            <a:off x="8570875" y="1844825"/>
            <a:ext cx="435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4"/>
          <p:cNvCxnSpPr/>
          <p:nvPr/>
        </p:nvCxnSpPr>
        <p:spPr>
          <a:xfrm flipH="1">
            <a:off x="5150150" y="2278050"/>
            <a:ext cx="449100" cy="4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" name="Google Shape;81;p14"/>
          <p:cNvSpPr/>
          <p:nvPr/>
        </p:nvSpPr>
        <p:spPr>
          <a:xfrm>
            <a:off x="4041375" y="2605850"/>
            <a:ext cx="1117500" cy="478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Generator2(W2S)</a:t>
            </a:r>
            <a:endParaRPr/>
          </a:p>
        </p:txBody>
      </p:sp>
      <p:cxnSp>
        <p:nvCxnSpPr>
          <p:cNvPr id="82" name="Google Shape;82;p14"/>
          <p:cNvCxnSpPr>
            <a:stCxn id="81" idx="1"/>
          </p:cNvCxnSpPr>
          <p:nvPr/>
        </p:nvCxnSpPr>
        <p:spPr>
          <a:xfrm flipH="1">
            <a:off x="3270375" y="2845250"/>
            <a:ext cx="7710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14"/>
          <p:cNvSpPr/>
          <p:nvPr/>
        </p:nvSpPr>
        <p:spPr>
          <a:xfrm>
            <a:off x="2258300" y="2642000"/>
            <a:ext cx="1014300" cy="4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G2(G1(S))</a:t>
            </a:r>
            <a:endParaRPr/>
          </a:p>
        </p:txBody>
      </p:sp>
      <p:cxnSp>
        <p:nvCxnSpPr>
          <p:cNvPr id="84" name="Google Shape;84;p14"/>
          <p:cNvCxnSpPr/>
          <p:nvPr/>
        </p:nvCxnSpPr>
        <p:spPr>
          <a:xfrm flipH="1">
            <a:off x="1736375" y="2873300"/>
            <a:ext cx="5421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4"/>
          <p:cNvSpPr/>
          <p:nvPr/>
        </p:nvSpPr>
        <p:spPr>
          <a:xfrm>
            <a:off x="434750" y="2647425"/>
            <a:ext cx="1335600" cy="4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Discriminator2</a:t>
            </a:r>
            <a:endParaRPr/>
          </a:p>
        </p:txBody>
      </p:sp>
      <p:cxnSp>
        <p:nvCxnSpPr>
          <p:cNvPr id="86" name="Google Shape;86;p14"/>
          <p:cNvCxnSpPr/>
          <p:nvPr/>
        </p:nvCxnSpPr>
        <p:spPr>
          <a:xfrm rot="10800000">
            <a:off x="0" y="2877800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4"/>
          <p:cNvSpPr/>
          <p:nvPr/>
        </p:nvSpPr>
        <p:spPr>
          <a:xfrm>
            <a:off x="5654150" y="4197700"/>
            <a:ext cx="9762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W</a:t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3950525" y="4197700"/>
            <a:ext cx="11175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Generator2 (W2S)</a:t>
            </a:r>
            <a:endParaRPr/>
          </a:p>
        </p:txBody>
      </p:sp>
      <p:cxnSp>
        <p:nvCxnSpPr>
          <p:cNvPr id="89" name="Google Shape;89;p14"/>
          <p:cNvCxnSpPr>
            <a:endCxn id="88" idx="3"/>
          </p:cNvCxnSpPr>
          <p:nvPr/>
        </p:nvCxnSpPr>
        <p:spPr>
          <a:xfrm rot="10800000">
            <a:off x="5068025" y="4509550"/>
            <a:ext cx="5862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4"/>
          <p:cNvSpPr/>
          <p:nvPr/>
        </p:nvSpPr>
        <p:spPr>
          <a:xfrm>
            <a:off x="2444000" y="4167850"/>
            <a:ext cx="976200" cy="70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G2 (S)</a:t>
            </a:r>
            <a:endParaRPr/>
          </a:p>
        </p:txBody>
      </p:sp>
      <p:cxnSp>
        <p:nvCxnSpPr>
          <p:cNvPr id="91" name="Google Shape;91;p14"/>
          <p:cNvCxnSpPr>
            <a:endCxn id="90" idx="3"/>
          </p:cNvCxnSpPr>
          <p:nvPr/>
        </p:nvCxnSpPr>
        <p:spPr>
          <a:xfrm rot="10800000">
            <a:off x="3420200" y="4518250"/>
            <a:ext cx="5307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4"/>
          <p:cNvCxnSpPr/>
          <p:nvPr/>
        </p:nvCxnSpPr>
        <p:spPr>
          <a:xfrm flipH="1">
            <a:off x="1827725" y="4526825"/>
            <a:ext cx="6414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4"/>
          <p:cNvSpPr/>
          <p:nvPr/>
        </p:nvSpPr>
        <p:spPr>
          <a:xfrm>
            <a:off x="492125" y="4288300"/>
            <a:ext cx="1335600" cy="4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Discriminator2</a:t>
            </a:r>
            <a:endParaRPr/>
          </a:p>
        </p:txBody>
      </p:sp>
      <p:cxnSp>
        <p:nvCxnSpPr>
          <p:cNvPr id="94" name="Google Shape;94;p14"/>
          <p:cNvCxnSpPr/>
          <p:nvPr/>
        </p:nvCxnSpPr>
        <p:spPr>
          <a:xfrm rot="10800000">
            <a:off x="110700" y="4509550"/>
            <a:ext cx="41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4"/>
          <p:cNvCxnSpPr/>
          <p:nvPr/>
        </p:nvCxnSpPr>
        <p:spPr>
          <a:xfrm flipH="1" rot="10800000">
            <a:off x="3472075" y="3704575"/>
            <a:ext cx="478800" cy="4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4"/>
          <p:cNvSpPr/>
          <p:nvPr/>
        </p:nvSpPr>
        <p:spPr>
          <a:xfrm>
            <a:off x="3950525" y="3393550"/>
            <a:ext cx="1117500" cy="62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Generator1 (S2W)</a:t>
            </a:r>
            <a:endParaRPr/>
          </a:p>
        </p:txBody>
      </p:sp>
      <p:cxnSp>
        <p:nvCxnSpPr>
          <p:cNvPr id="97" name="Google Shape;97;p14"/>
          <p:cNvCxnSpPr/>
          <p:nvPr/>
        </p:nvCxnSpPr>
        <p:spPr>
          <a:xfrm flipH="1" rot="10800000">
            <a:off x="5068025" y="3695500"/>
            <a:ext cx="590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4"/>
          <p:cNvSpPr/>
          <p:nvPr/>
        </p:nvSpPr>
        <p:spPr>
          <a:xfrm>
            <a:off x="5635100" y="3479200"/>
            <a:ext cx="1117500" cy="44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G1(G2(W))</a:t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7191925" y="3432100"/>
            <a:ext cx="1335600" cy="54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Discriminator1</a:t>
            </a:r>
            <a:endParaRPr/>
          </a:p>
        </p:txBody>
      </p:sp>
      <p:cxnSp>
        <p:nvCxnSpPr>
          <p:cNvPr id="100" name="Google Shape;100;p14"/>
          <p:cNvCxnSpPr>
            <a:stCxn id="98" idx="3"/>
            <a:endCxn id="99" idx="1"/>
          </p:cNvCxnSpPr>
          <p:nvPr/>
        </p:nvCxnSpPr>
        <p:spPr>
          <a:xfrm>
            <a:off x="6752600" y="3700450"/>
            <a:ext cx="4392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4"/>
          <p:cNvCxnSpPr/>
          <p:nvPr/>
        </p:nvCxnSpPr>
        <p:spPr>
          <a:xfrm>
            <a:off x="8527525" y="3700900"/>
            <a:ext cx="3873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722850" y="1743875"/>
            <a:ext cx="8195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Identify mapping is added to the model architecture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Discriminator outputs real/fake labels at region level for an image 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Each convolutional layer has ‘“same” padding, followed by instance normalization and leaky relu activation to prevent vanishing gradient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loss is consisted of adversarial loss (MSE), identity loss(MAE) and cycle loss (MAE, given most weight)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Take summer to winter cycle as an example: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Adversarial loss: S -&gt; Generator W -&gt; W -&gt; Discriminator W -&gt; [real/fake]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Identity loss: W -&gt; Generator W -&gt; W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Forward cycle loss: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 -&gt; Generator W -&gt; W -&gt; Generator S -&gt; 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Backward cycle loss: W -&gt; Generator S -&gt; S -&gt; Generator W -&gt; W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00" y="1326625"/>
            <a:ext cx="3531001" cy="17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631" y="3245625"/>
            <a:ext cx="3552069" cy="17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 Semantic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873700" y="1677900"/>
            <a:ext cx="7446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Used a different image dataset that has labels from nine different classes keys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Applied one-hot-encoding to convert a 2D image label array into one-hot format and reverse one-hot encoding to transform the one-hot format image into a 2D array with only 1 channel, where each pixel value is the classified class key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Applied data augmentation and preprocessing transformations on the image dataset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Applied UNet segmentation model with ‘resnet50’ pretrained encoder and ‘imagenet’ encoder weights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Trained UNet model for about 50 epochs but can be trained longer for even better performance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</a:t>
            </a:r>
            <a:r>
              <a:rPr lang="en"/>
              <a:t>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322" y="1340000"/>
            <a:ext cx="4616750" cy="37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75" y="3016852"/>
            <a:ext cx="6845575" cy="17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475" y="1260700"/>
            <a:ext cx="6777375" cy="17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275" y="1277050"/>
            <a:ext cx="4573475" cy="19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152" y="3203850"/>
            <a:ext cx="4573448" cy="19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154700" y="1519425"/>
            <a:ext cx="85206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[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1] Mehul Gupta. (2021, Sep 14) Understanding CycleGANs using examples &amp; Codes. Retrieved from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https://medium.com/data-science-in-your-pocket/understanding-cyclegans-using-examples-codes-f5d6e1a47048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[2] Balraj Asjwath. Summer2Winter Yosemite.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4"/>
              </a:rPr>
              <a:t>https://www.kaggle.com/datasets/balraj98/summer2winter-yosemite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[3] Balraj Ashwath. UNet for Segmenting BobRoss Paintings.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https://www.kaggle.com/code/balraj98/unet-for-segmenting-bob-ross-paintings-pytorch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[4] Aleksey Bilogur. Segmented Bob Ross Paintings. Retrieved from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https://www.kaggle.com/datasets/residentmario/segmented-bob-ross-images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[5] Harshall Lamda. (2019, Feb 17) Understanding Semantic Segmentation with UNET. Retrived from </a:t>
            </a: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7"/>
              </a:rPr>
              <a:t>https://towardsdatascience.com/understanding-semantic-segmentation-with-unet-6be4f42d4b47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